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264" r:id="rId3"/>
    <p:sldId id="265" r:id="rId4"/>
    <p:sldId id="287" r:id="rId5"/>
    <p:sldId id="288" r:id="rId6"/>
    <p:sldId id="289" r:id="rId7"/>
    <p:sldId id="290" r:id="rId8"/>
    <p:sldId id="291" r:id="rId9"/>
    <p:sldId id="292" r:id="rId10"/>
    <p:sldId id="293" r:id="rId11"/>
    <p:sldId id="294" r:id="rId12"/>
    <p:sldId id="286" r:id="rId13"/>
    <p:sldId id="28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F21D366-7321-4E9E-B471-1AF82A17AE44}">
          <p14:sldIdLst>
            <p14:sldId id="257"/>
            <p14:sldId id="264"/>
            <p14:sldId id="265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86"/>
            <p14:sldId id="28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50" autoAdjust="0"/>
    <p:restoredTop sz="88015" autoAdjust="0"/>
  </p:normalViewPr>
  <p:slideViewPr>
    <p:cSldViewPr snapToGrid="0" showGuides="1">
      <p:cViewPr varScale="1">
        <p:scale>
          <a:sx n="86" d="100"/>
          <a:sy n="86" d="100"/>
        </p:scale>
        <p:origin x="720" y="300"/>
      </p:cViewPr>
      <p:guideLst>
        <p:guide orient="horz" pos="2205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81A67-A27B-4083-940C-241E42A8E894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40D86D-1409-43B0-8811-9A559436DA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755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AFB55F-6A40-4B48-8E84-03104FFED2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653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D534B-A6AF-65FD-E801-6AA58D9D7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B2731D-7764-B810-4DE6-EFEC6FF671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6B64FF-4361-8A20-8632-A7357C4E5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259B1-BCF5-E9E4-5DC1-A0E7FB34B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078E0-C2F7-7889-A85C-AEB7F30C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335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C5DC-6526-8DE1-FD88-D04D33392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BDF879-56A4-E5E8-0C9C-6B1CFBABC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FA286-1207-DBA2-EA14-1A5B1DF49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D0F58-DE4D-21AA-7FBF-5E6395FA3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A1BC4-3E61-F68B-63AA-A46453EF1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696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0935F9-8F87-75E1-FD10-0D2519C7AF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E6B2D0-EDCD-04ED-374A-DD406C0DF6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81ED0-C0A0-A33C-BF28-ACF1E442E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87E4BA-3647-8657-5F57-15CEC51BB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C67EA-5E3D-41B7-F8BB-EF7B5CD40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381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62129-36EC-F59A-E517-4AE8C0F42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B90D9-C1D5-53E2-6F3E-B5D41EE977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264F9-DAD5-4879-8AB1-37BF95F40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55842-F7DB-7A7D-1C0E-AFFCBC86C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319B0-0BDE-6FEA-C9CE-9D47CC28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468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C97F7-76ED-7011-F138-E869A5247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70DBCF-9801-0CD0-80D6-3F447D747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BA715-0CC9-5B9C-18CF-61BDF80E6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B509-CF39-AD98-5B9F-6F587A46A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74C96F-9DB3-A7C7-7684-A6D19B1EC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09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52573-6F50-BDB4-D64E-0EA61F6F0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447B1-2CE0-DD8E-6AA7-1D71BCB169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EBAA8E-0111-1C0D-1995-BAF9D0B4D8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DEFB7E-2F96-B516-E4C4-FE880B92D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54C964-F35F-1C34-CFF5-6D2BE76B6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C37BFC-C04F-FDE7-1C5E-0E27EDE85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99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6093F-8967-AE7C-5F1B-469F7B5F4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441410-333F-199D-FAEF-B7E8E2241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F0024-0881-46A2-51B7-982D4F4C52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722088-D942-59C3-B01C-15738ADE28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0CCBFD-239F-B16A-FB41-D184A81137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ABE7A7-F321-1F82-486C-840159558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027A04-391E-89F7-BFFA-811FB328D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236C0C-4462-0CE6-C0CF-4B724D6B4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24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00ED1-E045-5879-2239-6CF5C404E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D1E778-7F1D-EF5E-EEF7-4818E0F57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BEFE2F-792D-2D06-A5D4-438C959AF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96091-370F-F4E1-14F0-848B8256A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18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9CE108-E833-D2C8-21FA-F53422A37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2E8860-D7FB-EA40-D280-809C91D79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3219E-EFDA-81ED-A397-CE586F6EA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542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06CAE-1701-A719-EA99-F0D91409B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81DDF-3F4C-05B6-8145-DFEF2AE77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64061A-05F1-3202-44CE-A30ED63A8A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46C9E7-259F-EDF3-0908-D55526AF8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115CC9-295B-0269-3314-C3F56891A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E94882-B6A9-A334-945F-1BDAECCED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777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A331C-EF23-165A-DB9E-C64FAC3BF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6F2B43-92D8-9B53-B80B-07CF8E5D36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0EB1E2-8C85-BB65-94AD-57DDF6A855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8AA67C-F130-FC8C-ECA4-4DFCAFDF2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95F23-F574-4C00-9B25-D94C8E69B068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FFBD6-94D0-F263-A675-E4CD70380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972E05-13C4-BD37-B083-A3EF5E258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636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BA1EC3-25D6-57CE-99DC-2AF2BC127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01F670-12C1-CE1C-0CAB-31FB9C0875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3797D7-5848-8CBF-CFD1-3BE99CFC6C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C95F23-F574-4C00-9B25-D94C8E69B068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3B12AB-B38C-C36A-1C31-960B8BDAC6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906F2E-FB57-0F30-5944-4E9F97F96B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ACDEE8-9725-4AC1-A531-F3EF2425F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946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en.cppreference.com/w/cpp/algorithm/execution_policy_tag_t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cubes with blue and pink lights&#10;&#10;Description automatically generated">
            <a:extLst>
              <a:ext uri="{FF2B5EF4-FFF2-40B4-BE49-F238E27FC236}">
                <a16:creationId xmlns:a16="http://schemas.microsoft.com/office/drawing/2014/main" id="{F213C7D8-ACB8-0234-E409-058A820021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75" b="36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D399E1-33FD-FB31-1D48-33E0470F1E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5127" y="1801091"/>
            <a:ext cx="10183091" cy="3375594"/>
          </a:xfrm>
        </p:spPr>
        <p:txBody>
          <a:bodyPr>
            <a:noAutofit/>
          </a:bodyPr>
          <a:lstStyle/>
          <a:p>
            <a:r>
              <a:rPr lang="ru-RU" sz="9600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7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Параллельные алгоритмы</a:t>
            </a:r>
            <a:endParaRPr lang="en-US" sz="9600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7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10013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7F269-6C14-D6FB-88D4-9FA3D2249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Особенности и ограничения </a:t>
            </a:r>
            <a:r>
              <a:rPr lang="en-US" dirty="0" err="1"/>
              <a:t>unsequenced</a:t>
            </a:r>
            <a:r>
              <a:rPr lang="en-US" dirty="0"/>
              <a:t>-</a:t>
            </a:r>
            <a:r>
              <a:rPr lang="ru-RU" dirty="0"/>
              <a:t>политик исполнения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A658B-36F7-037F-7005-3542D33BF8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Функция доступа к элементам не должна бросать исключений</a:t>
            </a:r>
          </a:p>
          <a:p>
            <a:pPr lvl="1"/>
            <a:r>
              <a:rPr lang="ru-RU" dirty="0"/>
              <a:t>Иначе будет вызвана </a:t>
            </a:r>
            <a:r>
              <a:rPr lang="en-US" dirty="0"/>
              <a:t>std::terminate</a:t>
            </a:r>
          </a:p>
          <a:p>
            <a:r>
              <a:rPr lang="ru-RU" dirty="0"/>
              <a:t>Код может выполняться в разных потоках, в рамках одного потока вызовы тоже не упорядочены</a:t>
            </a:r>
          </a:p>
          <a:p>
            <a:r>
              <a:rPr lang="ru-RU" dirty="0"/>
              <a:t>Запрещены операции, несовместимые с векторизацией</a:t>
            </a:r>
          </a:p>
          <a:p>
            <a:pPr lvl="1"/>
            <a:r>
              <a:rPr lang="ru-RU" dirty="0"/>
              <a:t>Нельзя использовать </a:t>
            </a:r>
            <a:r>
              <a:rPr lang="en-US" dirty="0"/>
              <a:t>std::atomic, std::mutex, </a:t>
            </a:r>
            <a:r>
              <a:rPr lang="en-US" dirty="0" err="1"/>
              <a:t>condition_variables</a:t>
            </a:r>
            <a:r>
              <a:rPr lang="en-US" dirty="0"/>
              <a:t> </a:t>
            </a:r>
            <a:r>
              <a:rPr lang="ru-RU" dirty="0"/>
              <a:t>и другие механизмы синхронизации – поток может зависнуть в ожидании ресурса</a:t>
            </a:r>
          </a:p>
        </p:txBody>
      </p:sp>
    </p:spTree>
    <p:extLst>
      <p:ext uri="{BB962C8B-B14F-4D97-AF65-F5344CB8AC3E}">
        <p14:creationId xmlns:p14="http://schemas.microsoft.com/office/powerpoint/2010/main" val="2179425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A26BD14-AF03-0C6C-0CA4-9EC19DF6D23C}"/>
              </a:ext>
            </a:extLst>
          </p:cNvPr>
          <p:cNvSpPr txBox="1"/>
          <p:nvPr/>
        </p:nvSpPr>
        <p:spPr>
          <a:xfrm>
            <a:off x="0" y="1"/>
            <a:ext cx="11998712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SortSeq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&amp; </a:t>
            </a:r>
            <a:r>
              <a:rPr lang="en-US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>
              <a:buNone/>
            </a:pP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std::</a:t>
            </a:r>
            <a:r>
              <a:rPr lang="en-US" sz="1600" b="0" dirty="0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sort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(), </a:t>
            </a:r>
            <a:r>
              <a:rPr lang="en-US" sz="16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pPr>
              <a:buNone/>
            </a:pP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buNone/>
            </a:pPr>
            <a:b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SortPar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&amp; </a:t>
            </a:r>
            <a:r>
              <a:rPr lang="en-US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>
              <a:buNone/>
            </a:pP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std::</a:t>
            </a:r>
            <a:r>
              <a:rPr lang="en-US" sz="1600" b="0" dirty="0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sort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(std::execution::par, </a:t>
            </a:r>
            <a:r>
              <a:rPr lang="en-US" sz="16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(), </a:t>
            </a:r>
            <a:r>
              <a:rPr lang="en-US" sz="16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pPr>
              <a:buNone/>
            </a:pP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buNone/>
            </a:pPr>
            <a:b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SortUnseq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&amp; </a:t>
            </a:r>
            <a:r>
              <a:rPr lang="en-US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>
              <a:buNone/>
            </a:pP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std::</a:t>
            </a:r>
            <a:r>
              <a:rPr lang="en-US" sz="1600" b="0" dirty="0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sort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(std::execution::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unseq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(), </a:t>
            </a:r>
            <a:r>
              <a:rPr lang="en-US" sz="16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pPr>
              <a:buNone/>
            </a:pP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buNone/>
            </a:pPr>
            <a:b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SortParUnseq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&amp; </a:t>
            </a:r>
            <a:r>
              <a:rPr lang="en-US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>
              <a:buNone/>
            </a:pP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std::</a:t>
            </a:r>
            <a:r>
              <a:rPr lang="en-US" sz="1600" b="0" dirty="0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sort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(std::execution::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par_unseq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(), </a:t>
            </a:r>
            <a:r>
              <a:rPr lang="en-US" sz="16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buNone/>
            </a:pP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Generate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100'000'000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buNone/>
            </a:pP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MeasureTime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seq</a:t>
            </a:r>
            <a:r>
              <a:rPr lang="en-US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SortSeq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buNone/>
            </a:pP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MeasureTime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par</a:t>
            </a:r>
            <a:r>
              <a:rPr lang="en-US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SortPar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buNone/>
            </a:pP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MeasureTime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unseq</a:t>
            </a:r>
            <a:r>
              <a:rPr lang="en-US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SortUnseq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buNone/>
            </a:pP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MeasureTime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par_unseq</a:t>
            </a:r>
            <a:r>
              <a:rPr lang="en-US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SortParUnseq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A2097-2816-5DEC-F7EC-C615AE9BE579}"/>
              </a:ext>
            </a:extLst>
          </p:cNvPr>
          <p:cNvSpPr txBox="1"/>
          <p:nvPr/>
        </p:nvSpPr>
        <p:spPr>
          <a:xfrm>
            <a:off x="6582937" y="5449372"/>
            <a:ext cx="5326565" cy="120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seq took 8368980300ns (8.36898s)</a:t>
            </a:r>
          </a:p>
          <a:p>
            <a:r>
              <a:rPr lang="en-US" dirty="0">
                <a:latin typeface="Consolas" panose="020B0609020204030204" pitchFamily="49" charset="0"/>
              </a:rPr>
              <a:t>par took 1431947700ns (1.43195s)</a:t>
            </a:r>
          </a:p>
          <a:p>
            <a:r>
              <a:rPr lang="en-US" dirty="0" err="1">
                <a:latin typeface="Consolas" panose="020B0609020204030204" pitchFamily="49" charset="0"/>
              </a:rPr>
              <a:t>unseq</a:t>
            </a:r>
            <a:r>
              <a:rPr lang="en-US" dirty="0">
                <a:latin typeface="Consolas" panose="020B0609020204030204" pitchFamily="49" charset="0"/>
              </a:rPr>
              <a:t> took 8540716100ns (8.54072s)</a:t>
            </a:r>
          </a:p>
          <a:p>
            <a:r>
              <a:rPr lang="en-US" dirty="0" err="1">
                <a:latin typeface="Consolas" panose="020B0609020204030204" pitchFamily="49" charset="0"/>
              </a:rPr>
              <a:t>par_unseq</a:t>
            </a:r>
            <a:r>
              <a:rPr lang="en-US" dirty="0">
                <a:latin typeface="Consolas" panose="020B0609020204030204" pitchFamily="49" charset="0"/>
              </a:rPr>
              <a:t> took 1431550900ns (1.43155s)</a:t>
            </a:r>
          </a:p>
        </p:txBody>
      </p:sp>
    </p:spTree>
    <p:extLst>
      <p:ext uri="{BB962C8B-B14F-4D97-AF65-F5344CB8AC3E}">
        <p14:creationId xmlns:p14="http://schemas.microsoft.com/office/powerpoint/2010/main" val="3162049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7A5F2-8E48-CE68-098E-97BD444C1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Список литературы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60341-E35E-08A7-47CB-C35363D048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Williams Anthony, “C++ Concurrency in Action, 2</a:t>
            </a:r>
            <a:r>
              <a:rPr lang="en-US" baseline="30000" dirty="0"/>
              <a:t>nd</a:t>
            </a:r>
            <a:r>
              <a:rPr lang="en-US" dirty="0"/>
              <a:t> Edition”</a:t>
            </a:r>
            <a:endParaRPr lang="ru-RU" dirty="0"/>
          </a:p>
          <a:p>
            <a:r>
              <a:rPr lang="en-US" dirty="0"/>
              <a:t>Maurice Herlihy, Nir Shavit “The Art of Multiprocessor Programming”</a:t>
            </a:r>
          </a:p>
          <a:p>
            <a:r>
              <a:rPr lang="en-US" dirty="0">
                <a:hlinkClick r:id="rId2"/>
              </a:rPr>
              <a:t>Execution policy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1376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58A16-D3F9-CF1C-55F9-85E43B6F8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Вопросы</a:t>
            </a:r>
            <a:r>
              <a:rPr lang="en-US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A820E6-49CD-914B-5655-ECC3ECF465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594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89A854C-9EB9-88AD-A6B9-544561E67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57F1D80-50A0-3C9F-50F6-0759596C35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75" b="37887"/>
          <a:stretch/>
        </p:blipFill>
        <p:spPr>
          <a:xfrm>
            <a:off x="0" y="0"/>
            <a:ext cx="12192000" cy="67346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79BB55-0C5D-CB53-487A-DC3038AB43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9091" y="1801091"/>
            <a:ext cx="10113818" cy="3376390"/>
          </a:xfrm>
        </p:spPr>
        <p:txBody>
          <a:bodyPr>
            <a:noAutofit/>
          </a:bodyPr>
          <a:lstStyle/>
          <a:p>
            <a:r>
              <a:rPr lang="ru-RU" sz="9600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7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Параллельные алгоритмы</a:t>
            </a:r>
            <a:endParaRPr lang="en-US" sz="16300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7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4502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C1B6093-C6AC-6999-DEEC-BAE00CC77B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B6F791C-C24C-3C87-2426-C82AE55928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75" b="36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5BA255-8926-B10E-6E09-2DCB3F74F7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08908"/>
            <a:ext cx="9698182" cy="3106789"/>
          </a:xfrm>
        </p:spPr>
        <p:txBody>
          <a:bodyPr>
            <a:noAutofit/>
          </a:bodyPr>
          <a:lstStyle/>
          <a:p>
            <a:r>
              <a:rPr lang="ru-RU" sz="9600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7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Параллельные алгоритмы</a:t>
            </a:r>
            <a:endParaRPr lang="en-US" sz="16300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7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3165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D09CE-CC8F-2807-A3CE-8AFD66C87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9DC2A-9706-3C11-BE6A-55CDA4B68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597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A06A01E-A2BE-EA65-3309-BCB284410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Последовательная версия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7CD9CF-F394-8709-4778-4688F8BA4763}"/>
              </a:ext>
            </a:extLst>
          </p:cNvPr>
          <p:cNvSpPr txBox="1"/>
          <p:nvPr/>
        </p:nvSpPr>
        <p:spPr>
          <a:xfrm>
            <a:off x="838200" y="1690687"/>
            <a:ext cx="1051560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using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IntMatrix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std::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&lt;std::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&gt;&gt;;</a:t>
            </a:r>
          </a:p>
          <a:p>
            <a:pPr>
              <a:buNone/>
            </a:pPr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IntMatrix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GenerateSequential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size_t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numRows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size_t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numColumns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IntMatrix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mat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numRows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&amp; </a:t>
            </a:r>
            <a:r>
              <a:rPr lang="en-US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lang="en-US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mat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reserve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numColumns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random_device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mt19937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gen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uniform_int_distribution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1'000'000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size_t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numColumns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++</a:t>
            </a:r>
            <a:r>
              <a:rPr lang="en-US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lang="en-US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push_back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gen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}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mat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92915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7BFFE-8B05-65B0-256E-418D760FC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Параллельная версия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3500A4-A8AC-D3DE-8F56-7C6B23B1ECEE}"/>
              </a:ext>
            </a:extLst>
          </p:cNvPr>
          <p:cNvSpPr txBox="1"/>
          <p:nvPr/>
        </p:nvSpPr>
        <p:spPr>
          <a:xfrm>
            <a:off x="838200" y="1690688"/>
            <a:ext cx="1113821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</a:rPr>
              <a:t>IntMatrix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std::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&lt;std::</a:t>
            </a:r>
            <a:r>
              <a:rPr lang="en-US" dirty="0">
                <a:solidFill>
                  <a:srgbClr val="2B91AF"/>
                </a:solidFill>
                <a:latin typeface="Consolas" panose="020B060902020403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&gt;&gt;;</a:t>
            </a:r>
          </a:p>
          <a:p>
            <a:pPr>
              <a:buNone/>
            </a:pPr>
            <a:endParaRPr lang="ru-RU" b="0" dirty="0">
              <a:solidFill>
                <a:srgbClr val="2B91AF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IntMatrix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GenerateParallel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size_t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numRows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size_t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numColumns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IntMatrix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m</a:t>
            </a:r>
            <a:r>
              <a:rPr lang="en-US" dirty="0">
                <a:solidFill>
                  <a:srgbClr val="1F377F"/>
                </a:solidFill>
                <a:latin typeface="Consolas" panose="020B0609020204030204" pitchFamily="49" charset="0"/>
              </a:rPr>
              <a:t>at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numRows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std::</a:t>
            </a:r>
            <a:r>
              <a:rPr lang="en-US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for_each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std::execution::par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mat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(), </a:t>
            </a:r>
            <a:r>
              <a:rPr lang="en-US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mat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(), [</a:t>
            </a:r>
            <a:r>
              <a:rPr lang="en-US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numColumns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](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&amp; </a:t>
            </a:r>
            <a:r>
              <a:rPr lang="en-US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reserve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numColumns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random_device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mt19937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gen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uniform_int_distribution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1'000'000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size_t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numColumns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++</a:t>
            </a:r>
            <a:r>
              <a:rPr lang="en-US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ru-R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lang="en-US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push_back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gen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}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});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mat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FAD05A-1E87-A063-7589-EDF1D5AD73E1}"/>
              </a:ext>
            </a:extLst>
          </p:cNvPr>
          <p:cNvSpPr txBox="1"/>
          <p:nvPr/>
        </p:nvSpPr>
        <p:spPr>
          <a:xfrm>
            <a:off x="6991815" y="5167312"/>
            <a:ext cx="5200185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sequential took 3456423500ns (3.45642s)</a:t>
            </a:r>
          </a:p>
          <a:p>
            <a:r>
              <a:rPr lang="en-US" dirty="0">
                <a:latin typeface="Consolas" panose="020B0609020204030204" pitchFamily="49" charset="0"/>
              </a:rPr>
              <a:t>parallel took 480692500ns (0.480693s)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20B968-C9C0-F42C-85AA-50E8B647062A}"/>
              </a:ext>
            </a:extLst>
          </p:cNvPr>
          <p:cNvSpPr txBox="1"/>
          <p:nvPr/>
        </p:nvSpPr>
        <p:spPr>
          <a:xfrm>
            <a:off x="3702207" y="5631289"/>
            <a:ext cx="848979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MeasureTime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sequential</a:t>
            </a:r>
            <a:r>
              <a:rPr lang="en-US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GenerateSequential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10'000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100'000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MeasureTime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parallel</a:t>
            </a:r>
            <a:r>
              <a:rPr lang="en-US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GenerateParallel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10'000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100'000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042668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A7D408-ECD7-2844-C006-27C6BBD6D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policy (</a:t>
            </a:r>
            <a:r>
              <a:rPr lang="ru-RU" dirty="0"/>
              <a:t>политика исполнения)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BC44DB-CFA3-5ED7-B9E6-B624D4B17E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Политика исполнения – механизм, позволяющий алгоритмам стандартной библиотеки операции параллельно или векторизовано для повышения производительности</a:t>
            </a:r>
          </a:p>
          <a:p>
            <a:r>
              <a:rPr lang="ru-RU" dirty="0"/>
              <a:t>Добавлена в </a:t>
            </a:r>
            <a:r>
              <a:rPr lang="en-US" dirty="0"/>
              <a:t>C++ 17 </a:t>
            </a:r>
            <a:r>
              <a:rPr lang="ru-RU" dirty="0"/>
              <a:t>в ряд алгоритмов, таких как </a:t>
            </a:r>
            <a:r>
              <a:rPr lang="en-US" dirty="0" err="1"/>
              <a:t>for_each</a:t>
            </a:r>
            <a:r>
              <a:rPr lang="en-US" dirty="0"/>
              <a:t>, sort </a:t>
            </a:r>
            <a:r>
              <a:rPr lang="ru-RU" dirty="0"/>
              <a:t>и т.п.</a:t>
            </a:r>
          </a:p>
          <a:p>
            <a:r>
              <a:rPr lang="ru-RU" dirty="0"/>
              <a:t>Указывается в качестве первого параметра алгоритма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661311-3A26-E7ED-6AB6-1A78C94E0EEA}"/>
              </a:ext>
            </a:extLst>
          </p:cNvPr>
          <p:cNvSpPr txBox="1"/>
          <p:nvPr/>
        </p:nvSpPr>
        <p:spPr>
          <a:xfrm>
            <a:off x="838200" y="4849180"/>
            <a:ext cx="103130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US" b="0" i="0" dirty="0">
                <a:solidFill>
                  <a:srgbClr val="0000DD"/>
                </a:solidFill>
                <a:effectLst/>
                <a:latin typeface="Consolas" panose="020B0609020204030204" pitchFamily="49" charset="0"/>
              </a:rPr>
              <a:t>template</a:t>
            </a:r>
            <a:r>
              <a:rPr lang="en-US" b="0" i="0" dirty="0"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0000DD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ExecutionPolicy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b="0" i="0" dirty="0">
                <a:solidFill>
                  <a:srgbClr val="0000DD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ForwardIt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b="0" i="0" dirty="0">
                <a:solidFill>
                  <a:srgbClr val="0000DD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UnaryFunc </a:t>
            </a:r>
            <a:r>
              <a:rPr lang="en-US" b="0" i="0" dirty="0"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&gt;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b="0" i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for_each</a:t>
            </a:r>
            <a: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i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ExecutionPolicy</a:t>
            </a:r>
            <a:r>
              <a:rPr lang="en-US" b="0" i="0" dirty="0">
                <a:solidFill>
                  <a:srgbClr val="00004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&amp;&amp;</a:t>
            </a:r>
            <a:r>
              <a:rPr lang="en-US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 policy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algn="l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ForwardIt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first,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ForwardIt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last, UnaryFunc f</a:t>
            </a:r>
            <a: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b="0" i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469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2AEF5-3521-3169-6649-4CE96EEA2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Доступные политики выполнения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97A70-94C8-13BE-968A-B256946DAC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std::execution::sequential – </a:t>
            </a:r>
            <a:r>
              <a:rPr lang="ru-RU" dirty="0"/>
              <a:t>алгоритм выполняется последовательно в вызывающем потоке</a:t>
            </a:r>
          </a:p>
          <a:p>
            <a:pPr lvl="1"/>
            <a:r>
              <a:rPr lang="ru-RU" dirty="0"/>
              <a:t>Используется маркерный тег </a:t>
            </a:r>
            <a:r>
              <a:rPr lang="en-US" dirty="0"/>
              <a:t>std::execution::seq</a:t>
            </a:r>
            <a:endParaRPr lang="ru-RU" dirty="0"/>
          </a:p>
          <a:p>
            <a:r>
              <a:rPr lang="en-US" dirty="0"/>
              <a:t>std::execution::parallel – </a:t>
            </a:r>
            <a:r>
              <a:rPr lang="ru-RU" dirty="0"/>
              <a:t>алгоритм выполняется в нескольких потоках</a:t>
            </a:r>
          </a:p>
          <a:p>
            <a:pPr lvl="1"/>
            <a:r>
              <a:rPr lang="ru-RU" dirty="0"/>
              <a:t>Функция может быть вызвана либо в вызывающем потоке, либо в одном из потоков, созданных стандартной библиотекой</a:t>
            </a:r>
          </a:p>
          <a:p>
            <a:pPr lvl="1"/>
            <a:r>
              <a:rPr lang="ru-RU" dirty="0"/>
              <a:t>Используется маркерный тип </a:t>
            </a:r>
            <a:r>
              <a:rPr lang="en-US" dirty="0"/>
              <a:t>std::execution::par</a:t>
            </a:r>
          </a:p>
          <a:p>
            <a:r>
              <a:rPr lang="en-US" dirty="0"/>
              <a:t>std::execution::</a:t>
            </a:r>
            <a:r>
              <a:rPr lang="en-US" dirty="0" err="1"/>
              <a:t>unsequenced_policy</a:t>
            </a:r>
            <a:r>
              <a:rPr lang="en-US" dirty="0"/>
              <a:t> – </a:t>
            </a:r>
            <a:r>
              <a:rPr lang="ru-RU" dirty="0"/>
              <a:t>алгоритм может быть векторизован с использованием </a:t>
            </a:r>
            <a:r>
              <a:rPr lang="en-US" dirty="0"/>
              <a:t>SIMD-</a:t>
            </a:r>
            <a:r>
              <a:rPr lang="ru-RU" dirty="0"/>
              <a:t>инструкций</a:t>
            </a:r>
          </a:p>
          <a:p>
            <a:pPr lvl="1"/>
            <a:r>
              <a:rPr lang="ru-RU" dirty="0"/>
              <a:t>Используется маркерный тип </a:t>
            </a:r>
            <a:r>
              <a:rPr lang="en-US" dirty="0"/>
              <a:t>std::execution::</a:t>
            </a:r>
            <a:r>
              <a:rPr lang="en-US" dirty="0" err="1"/>
              <a:t>unseq</a:t>
            </a:r>
            <a:endParaRPr lang="en-US" dirty="0"/>
          </a:p>
          <a:p>
            <a:r>
              <a:rPr lang="en-US" dirty="0"/>
              <a:t>std::execution::</a:t>
            </a:r>
            <a:r>
              <a:rPr lang="en-US" dirty="0" err="1"/>
              <a:t>parallel_unsequenced_policy</a:t>
            </a:r>
            <a:r>
              <a:rPr lang="en-US" dirty="0"/>
              <a:t> – </a:t>
            </a:r>
            <a:r>
              <a:rPr lang="ru-RU" dirty="0"/>
              <a:t>алгоритм может быть распараллелен и векторизован</a:t>
            </a:r>
          </a:p>
          <a:p>
            <a:pPr lvl="1"/>
            <a:r>
              <a:rPr lang="ru-RU" dirty="0"/>
              <a:t>Используется маркерный тип </a:t>
            </a:r>
            <a:r>
              <a:rPr lang="en-US" dirty="0"/>
              <a:t>std::execution::</a:t>
            </a:r>
            <a:r>
              <a:rPr lang="en-US" dirty="0" err="1"/>
              <a:t>par_unseq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27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B4199-CE29-91B8-3524-234257C8F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Ограничения и особенности параллельных политик исполнения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AD616-E6FC-F8D3-E056-8CB4D822A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Функция доступа к элементам не должна бросать исключений</a:t>
            </a:r>
          </a:p>
          <a:p>
            <a:pPr lvl="1"/>
            <a:r>
              <a:rPr lang="ru-RU" dirty="0"/>
              <a:t>Иначе будет вызвана </a:t>
            </a:r>
            <a:r>
              <a:rPr lang="en-US" dirty="0"/>
              <a:t>std::terminate</a:t>
            </a:r>
          </a:p>
          <a:p>
            <a:r>
              <a:rPr lang="ru-RU" dirty="0"/>
              <a:t>Порядок выполнения внутри одного потока неопределённый</a:t>
            </a:r>
          </a:p>
          <a:p>
            <a:pPr lvl="1"/>
            <a:r>
              <a:rPr lang="ru-RU" dirty="0"/>
              <a:t>От запуска к запуску порядок обработки может варьироваться</a:t>
            </a:r>
          </a:p>
          <a:p>
            <a:r>
              <a:rPr lang="ru-RU" dirty="0"/>
              <a:t>Нужно с осторожностью использовать мьютексы внутри функции доступа к элементам</a:t>
            </a:r>
          </a:p>
          <a:p>
            <a:pPr lvl="1"/>
            <a:r>
              <a:rPr lang="ru-RU" dirty="0"/>
              <a:t>Захват и освобождение мьютекса должны происходить внутри одного вызова</a:t>
            </a:r>
          </a:p>
          <a:p>
            <a:r>
              <a:rPr lang="ru-RU" dirty="0"/>
              <a:t>Доступ к общим данным должен выполняться с надлежащей синхронизацией</a:t>
            </a:r>
          </a:p>
        </p:txBody>
      </p:sp>
    </p:spTree>
    <p:extLst>
      <p:ext uri="{BB962C8B-B14F-4D97-AF65-F5344CB8AC3E}">
        <p14:creationId xmlns:p14="http://schemas.microsoft.com/office/powerpoint/2010/main" val="3982653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7085</TotalTime>
  <Words>868</Words>
  <Application>Microsoft Office PowerPoint</Application>
  <PresentationFormat>Widescreen</PresentationFormat>
  <Paragraphs>104</Paragraphs>
  <Slides>13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Consolas</vt:lpstr>
      <vt:lpstr>Impact</vt:lpstr>
      <vt:lpstr>Office Theme</vt:lpstr>
      <vt:lpstr>Параллельные алгоритмы</vt:lpstr>
      <vt:lpstr>Параллельные алгоритмы</vt:lpstr>
      <vt:lpstr>Параллельные алгоритмы</vt:lpstr>
      <vt:lpstr>PowerPoint Presentation</vt:lpstr>
      <vt:lpstr>Последовательная версия</vt:lpstr>
      <vt:lpstr>Параллельная версия</vt:lpstr>
      <vt:lpstr>Execution policy (политика исполнения)</vt:lpstr>
      <vt:lpstr>Доступные политики выполнения</vt:lpstr>
      <vt:lpstr>Ограничения и особенности параллельных политик исполнения</vt:lpstr>
      <vt:lpstr>Особенности и ограничения unsequenced-политик исполнения</vt:lpstr>
      <vt:lpstr>PowerPoint Presentation</vt:lpstr>
      <vt:lpstr>Список литературы</vt:lpstr>
      <vt:lpstr>Вопросы?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Алексей Малов</dc:creator>
  <cp:lastModifiedBy>Алексей Малов</cp:lastModifiedBy>
  <cp:revision>39</cp:revision>
  <dcterms:created xsi:type="dcterms:W3CDTF">2025-02-03T14:52:05Z</dcterms:created>
  <dcterms:modified xsi:type="dcterms:W3CDTF">2025-03-10T17:19:34Z</dcterms:modified>
</cp:coreProperties>
</file>

<file path=docProps/thumbnail.jpeg>
</file>